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77" r:id="rId4"/>
    <p:sldId id="276" r:id="rId5"/>
    <p:sldId id="279" r:id="rId6"/>
    <p:sldId id="280" r:id="rId7"/>
    <p:sldId id="281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0688C-F863-4B9C-90FB-D7C097CC821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8DFFA-FD26-4522-9FA2-BA9A4434A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7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8DFFA-FD26-4522-9FA2-BA9A4434A9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3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6719-9935-411F-83E1-788F07E38DFA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87E2-99BF-480C-8677-034FEE95F2E2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5542-07CB-4E52-ACEA-A7C68A741ED0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FD58-4B00-4885-9494-B18BF281781D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A5FD-476E-4D10-97DD-5394F36A0FA2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46DD-91DC-464B-836A-8C63F4374754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053F-B778-46F5-9A87-C0C515D6FB60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B960-8FE2-443F-B3A4-561917B9307B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D02F-4094-4C7B-BF65-224D5C1E60EE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2053-5985-4AD3-8B20-5BFC1E94F5F9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9F3D-81D5-4F69-86F0-9A89F1312B8D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D9A8-D6E5-40FD-85DA-4FCC57DFA917}" type="datetime1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340199" y="1052736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Федеральное государственное бюджетное учреждение 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«Государственный научный центр Российской Федерации – </a:t>
            </a:r>
            <a:r>
              <a:rPr lang="ru-RU" sz="2000" b="1" dirty="0" smtClean="0">
                <a:latin typeface="Georgia" pitchFamily="18" charset="0"/>
              </a:rPr>
              <a:t>Федеральный </a:t>
            </a:r>
            <a:r>
              <a:rPr lang="ru-RU" sz="2000" b="1" dirty="0">
                <a:latin typeface="Georgia" pitchFamily="18" charset="0"/>
              </a:rPr>
              <a:t>медицинский биофизический центр 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имени А.И. </a:t>
            </a:r>
            <a:r>
              <a:rPr lang="ru-RU" sz="2000" b="1" dirty="0" err="1">
                <a:latin typeface="Georgia" pitchFamily="18" charset="0"/>
              </a:rPr>
              <a:t>Бурназяна</a:t>
            </a:r>
            <a:r>
              <a:rPr lang="ru-RU" sz="2000" b="1" dirty="0">
                <a:latin typeface="Georgia" pitchFamily="18" charset="0"/>
              </a:rPr>
              <a:t>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899592" y="2276872"/>
            <a:ext cx="756083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……………………………………………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Проведение клинических исследований лекарственных средств и медицинских изделий</a:t>
            </a: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Разработка документации</a:t>
            </a:r>
            <a:endParaRPr lang="ru-RU" sz="2400" b="1" i="1" dirty="0" smtClean="0">
              <a:latin typeface="Georgia" pitchFamily="18" charset="0"/>
            </a:endParaRPr>
          </a:p>
          <a:p>
            <a:pPr algn="ctr"/>
            <a:endParaRPr lang="ru-RU" sz="2400" b="1" i="1" dirty="0" smtClean="0">
              <a:latin typeface="Georgia" pitchFamily="18" charset="0"/>
            </a:endParaRPr>
          </a:p>
          <a:p>
            <a:pPr algn="r"/>
            <a:endParaRPr lang="ru-RU" sz="2400" b="1" i="1" dirty="0" smtClean="0">
              <a:latin typeface="Georgia" pitchFamily="18" charset="0"/>
            </a:endParaRPr>
          </a:p>
          <a:p>
            <a:pPr algn="r"/>
            <a:endParaRPr lang="ru-RU" sz="2400" b="1" i="1" dirty="0" smtClean="0">
              <a:latin typeface="Georgia" pitchFamily="18" charset="0"/>
            </a:endParaRPr>
          </a:p>
          <a:p>
            <a:pPr algn="r"/>
            <a:endParaRPr lang="ru-RU" sz="2400" b="1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4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12"/>
          <p:cNvSpPr>
            <a:spLocks noGrp="1"/>
          </p:cNvSpPr>
          <p:nvPr>
            <p:ph idx="1"/>
          </p:nvPr>
        </p:nvSpPr>
        <p:spPr>
          <a:xfrm>
            <a:off x="3707904" y="1124744"/>
            <a:ext cx="5184576" cy="504056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latin typeface="Georgia" pitchFamily="18" charset="0"/>
              </a:rPr>
              <a:t>Аккредитация</a:t>
            </a:r>
            <a:endParaRPr lang="ru-RU" sz="2000" dirty="0" smtClean="0">
              <a:latin typeface="Georgia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Georgia" pitchFamily="18" charset="0"/>
              </a:rPr>
              <a:t>Федеральной службой по надзору в сфере здравоохранения выдана лицензия на осуществление медицинской деятельности  № ФС-99-01-008088 от 03.08.2012;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Georgia" pitchFamily="18" charset="0"/>
              </a:rPr>
              <a:t>ФГБУ ГНЦ ФМБЦ им. А.И. </a:t>
            </a:r>
            <a:r>
              <a:rPr lang="ru-RU" sz="1400" dirty="0" err="1" smtClean="0">
                <a:latin typeface="Georgia" pitchFamily="18" charset="0"/>
              </a:rPr>
              <a:t>Бурназяна</a:t>
            </a:r>
            <a:r>
              <a:rPr lang="ru-RU" sz="1400" dirty="0" smtClean="0">
                <a:latin typeface="Georgia" pitchFamily="18" charset="0"/>
              </a:rPr>
              <a:t> ФМБА России аккредитован на право проведения клинических исследований лекарственных препаратов для медицинского применения (</a:t>
            </a:r>
            <a:r>
              <a:rPr lang="en-US" sz="1400" dirty="0" smtClean="0">
                <a:latin typeface="Georgia" pitchFamily="18" charset="0"/>
              </a:rPr>
              <a:t>II-IV </a:t>
            </a:r>
            <a:r>
              <a:rPr lang="ru-RU" sz="1400" dirty="0" smtClean="0">
                <a:latin typeface="Georgia" pitchFamily="18" charset="0"/>
              </a:rPr>
              <a:t>фазы клинических исследований) до 15.08.2016;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Georgia" pitchFamily="18" charset="0"/>
              </a:rPr>
              <a:t>Аккредитация на право установления безопасности лекарственных препаратов для здоровых добровольцев и переносимости их здоровыми добровольцами (</a:t>
            </a:r>
            <a:r>
              <a:rPr lang="en-US" sz="1400" dirty="0" smtClean="0">
                <a:latin typeface="Georgia" pitchFamily="18" charset="0"/>
              </a:rPr>
              <a:t>I</a:t>
            </a:r>
            <a:r>
              <a:rPr lang="ru-RU" sz="1400" dirty="0" smtClean="0">
                <a:latin typeface="Georgia" pitchFamily="18" charset="0"/>
              </a:rPr>
              <a:t> фаза клинических исследований, </a:t>
            </a:r>
            <a:r>
              <a:rPr lang="ru-RU" sz="1400" dirty="0" err="1" smtClean="0">
                <a:latin typeface="Georgia" pitchFamily="18" charset="0"/>
              </a:rPr>
              <a:t>биоэквивалентность</a:t>
            </a:r>
            <a:r>
              <a:rPr lang="ru-RU" sz="1400" dirty="0" smtClean="0">
                <a:latin typeface="Georgia" pitchFamily="18" charset="0"/>
              </a:rPr>
              <a:t>);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 smtClean="0">
                <a:latin typeface="Georgia" pitchFamily="18" charset="0"/>
              </a:rPr>
              <a:t>Включен в перечень организаций, имеющих право на проведение клинических испытаний изделий медицинского назначения.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203625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2016224" cy="28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93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1187624" y="1916832"/>
            <a:ext cx="7499176" cy="489654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 smtClean="0">
              <a:latin typeface="Georgia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Создан</a:t>
            </a:r>
            <a:r>
              <a:rPr lang="en-US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в 2008 году;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Работает в соответствии с требованиям Национального стандарта Российской Федерации «Надлежащая клиническая практика», </a:t>
            </a:r>
            <a:r>
              <a:rPr lang="en-US" sz="1400" dirty="0" smtClean="0">
                <a:latin typeface="Georgia" pitchFamily="18" charset="0"/>
              </a:rPr>
              <a:t>Good clinical practice (GCP) </a:t>
            </a:r>
            <a:r>
              <a:rPr lang="ru-RU" sz="1400" dirty="0" smtClean="0">
                <a:latin typeface="Georgia" pitchFamily="18" charset="0"/>
              </a:rPr>
              <a:t>ГОСТ Р. 52379-2005 и работает в соответствии с собственными рабочими процедурами;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Осуществляет этическую экспертизу и этическое сопровождение ВСЕХ клинических исследований, проводимых на базе Центра;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Осуществляет выборочный внутренний аудит надлежащего проведения клинических исследований.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56682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Локальный Этический Совет</a:t>
            </a:r>
            <a:endParaRPr lang="ru-RU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3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10"/>
          <p:cNvSpPr>
            <a:spLocks noGrp="1"/>
          </p:cNvSpPr>
          <p:nvPr>
            <p:ph idx="1"/>
          </p:nvPr>
        </p:nvSpPr>
        <p:spPr>
          <a:xfrm>
            <a:off x="971600" y="1124744"/>
            <a:ext cx="7571184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Georgia" pitchFamily="18" charset="0"/>
              </a:rPr>
              <a:t>Центр включает в себя:</a:t>
            </a:r>
          </a:p>
          <a:p>
            <a:pPr algn="ctr"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Научные подразделения (10 отделов, 46 лабораторий, Центр биомедицинских технологий, Центр медицины экстремальных ситуаций с Аварийным медицинским </a:t>
            </a:r>
            <a:r>
              <a:rPr lang="ru-RU" sz="1400" dirty="0" err="1" smtClean="0">
                <a:latin typeface="Georgia" pitchFamily="18" charset="0"/>
              </a:rPr>
              <a:t>радиационо-дозиметрическимцентром</a:t>
            </a:r>
            <a:r>
              <a:rPr lang="ru-RU" sz="1400" dirty="0" smtClean="0">
                <a:latin typeface="Georgia" pitchFamily="18" charset="0"/>
              </a:rPr>
              <a:t>, лабораторией психологии экстремальных ситуаций, бригадами быстрого реагирования, Научный кинологический центр);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Многопрофильный стационар на 430 коек, включающий 9 клинических отделений и 6 клинических центров (центр хирургии и трансплантологии, онкологический центр, неврологический центр, экстрапирамидный центр, центр спортивной медицины и реабилитации, диагностический центр);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Многопрофильную клинико-диагностическую поликлинику с 4 врачебными и фельдшерскими здравпунктами на территории прикреплённых предприятий;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Georgia" pitchFamily="18" charset="0"/>
              </a:rPr>
              <a:t>С целью координации проведения клинических </a:t>
            </a:r>
            <a:r>
              <a:rPr lang="ru-RU" sz="1400" dirty="0" err="1" smtClean="0">
                <a:latin typeface="Georgia" pitchFamily="18" charset="0"/>
              </a:rPr>
              <a:t>исслеодваний</a:t>
            </a:r>
            <a:r>
              <a:rPr lang="ru-RU" sz="1400" dirty="0" smtClean="0">
                <a:latin typeface="Georgia" pitchFamily="18" charset="0"/>
              </a:rPr>
              <a:t> и повышения качества их проведения создано новое структурное подразделение ФГБУ ГНЦ ФМБЦ </a:t>
            </a:r>
            <a:r>
              <a:rPr lang="ru-RU" sz="1400" dirty="0" err="1" smtClean="0">
                <a:latin typeface="Georgia" pitchFamily="18" charset="0"/>
              </a:rPr>
              <a:t>им.Бурназяна</a:t>
            </a:r>
            <a:r>
              <a:rPr lang="ru-RU" sz="1400" dirty="0" smtClean="0">
                <a:latin typeface="Georgia" pitchFamily="18" charset="0"/>
              </a:rPr>
              <a:t> ФМБА России – Отдел </a:t>
            </a:r>
            <a:r>
              <a:rPr lang="ru-RU" sz="1400" dirty="0" err="1" smtClean="0">
                <a:latin typeface="Georgia" pitchFamily="18" charset="0"/>
              </a:rPr>
              <a:t>экпертизы</a:t>
            </a:r>
            <a:r>
              <a:rPr lang="ru-RU" sz="1400" dirty="0" smtClean="0">
                <a:latin typeface="Georgia" pitchFamily="18" charset="0"/>
              </a:rPr>
              <a:t> биомедицинских технологий и координации клинических исследований на базе Центра биомедицинских технологий</a:t>
            </a: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Georgia" pitchFamily="18" charset="0"/>
              </a:rPr>
              <a:t>Задачи</a:t>
            </a:r>
          </a:p>
          <a:p>
            <a:pPr algn="ctr">
              <a:buNone/>
            </a:pPr>
            <a:endParaRPr lang="ru-RU" sz="1400" b="1" dirty="0" smtClean="0">
              <a:latin typeface="Georgia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Создание и ведение единого реестра клинических исследований и главных исследователей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ФГБУ ГНЦ ФМБЦ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им.Бурназяна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ФМБА России;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Расширение нозологического спектра и увеличение количества КИ;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Расширение материально-технической базы в сфере проведения КИ;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Разработка образовательных программ и учебно-методических рекомендаций для подготовки исследователей;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Координация и контроль проведения КИ в соответствии с актуальными нормативными требованиями.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b="1" dirty="0" smtClean="0">
              <a:latin typeface="Georgia" pitchFamily="18" charset="0"/>
            </a:endParaRPr>
          </a:p>
          <a:p>
            <a:pPr>
              <a:buNone/>
            </a:pPr>
            <a:endParaRPr lang="ru-RU" sz="1400" dirty="0" smtClean="0">
              <a:latin typeface="Georgia" pitchFamily="18" charset="0"/>
            </a:endParaRPr>
          </a:p>
          <a:p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9"/>
          <p:cNvSpPr>
            <a:spLocks noGrp="1"/>
          </p:cNvSpPr>
          <p:nvPr>
            <p:ph idx="1"/>
          </p:nvPr>
        </p:nvSpPr>
        <p:spPr>
          <a:xfrm>
            <a:off x="1187624" y="1484784"/>
            <a:ext cx="7499176" cy="4824536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latin typeface="Georgia" pitchFamily="18" charset="0"/>
              </a:rPr>
              <a:t>Главные исследователи</a:t>
            </a:r>
            <a:endParaRPr lang="ru-RU" sz="1400" b="1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На базе ФГБУ ГНЦ ФМБЦ им. А.И. </a:t>
            </a:r>
            <a:r>
              <a:rPr lang="ru-RU" sz="1400" dirty="0" err="1" smtClean="0">
                <a:latin typeface="Georgia" pitchFamily="18" charset="0"/>
              </a:rPr>
              <a:t>Бурназяна</a:t>
            </a:r>
            <a:r>
              <a:rPr lang="ru-RU" sz="1400" dirty="0" smtClean="0">
                <a:latin typeface="Georgia" pitchFamily="18" charset="0"/>
              </a:rPr>
              <a:t> ФМБА России в данное время работают 6 главных </a:t>
            </a:r>
            <a:r>
              <a:rPr lang="ru-RU" sz="1400" dirty="0" err="1" smtClean="0">
                <a:latin typeface="Georgia" pitchFamily="18" charset="0"/>
              </a:rPr>
              <a:t>исследоватей</a:t>
            </a:r>
            <a:r>
              <a:rPr lang="ru-RU" sz="1400" dirty="0" smtClean="0">
                <a:latin typeface="Georgia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Средний врачебный стаж главного исследователя 15 лет;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Средний опыт участия составляет около 3 клинических исследования;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Сертификат </a:t>
            </a:r>
            <a:r>
              <a:rPr lang="en-US" sz="1400" dirty="0" smtClean="0">
                <a:latin typeface="Georgia" pitchFamily="18" charset="0"/>
              </a:rPr>
              <a:t>GCP</a:t>
            </a:r>
            <a:r>
              <a:rPr lang="ru-RU" sz="1400" dirty="0" smtClean="0">
                <a:latin typeface="Georgia" pitchFamily="18" charset="0"/>
              </a:rPr>
              <a:t> имеют 100 % главных исследователей и 85 % </a:t>
            </a:r>
            <a:r>
              <a:rPr lang="ru-RU" sz="1400" dirty="0" err="1" smtClean="0">
                <a:latin typeface="Georgia" pitchFamily="18" charset="0"/>
              </a:rPr>
              <a:t>соисследователей</a:t>
            </a:r>
            <a:r>
              <a:rPr lang="ru-RU" sz="1400" dirty="0" smtClean="0">
                <a:latin typeface="Georgia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Основные нозологии проведения КИ: абдоминальная хирургия, иммунология, кардиология, неврология, онкология, пульмонология, химиотерапия, хирургия, хирургия гнойная, ревматология, ортопедия.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427168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Основные главные исследователи</a:t>
            </a:r>
            <a:endParaRPr lang="ru-RU" sz="2000" b="1" dirty="0">
              <a:latin typeface="Georgia" pitchFamily="18" charset="0"/>
            </a:endParaRPr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144118"/>
              </p:ext>
            </p:extLst>
          </p:nvPr>
        </p:nvGraphicFramePr>
        <p:xfrm>
          <a:off x="1043608" y="2133600"/>
          <a:ext cx="7561585" cy="29534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9056"/>
                <a:gridCol w="1728192"/>
                <a:gridCol w="1008112"/>
                <a:gridCol w="1008112"/>
                <a:gridCol w="100811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ФИО Исследователя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Специальность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/>
                        <a:t>Стаж исследований (целых лет)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/>
                        <a:t>Всего исследований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/>
                        <a:t>Проводится исследований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Забелин Максим Васильевич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/>
                        <a:t>Хирургия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Варламова Светлана Евгеньевна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Онкология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Давтян Анаит Арташесовна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Гематология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Трифонов Игорь Рудольфович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Кардиолгия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Трифонов Игорь Рудольфович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Терапия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Чучуев Евгений Станиславович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Хирургия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0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Calibri" pitchFamily="34" charset="0"/>
              </a:defRPr>
            </a:lvl9pPr>
          </a:lstStyle>
          <a:p>
            <a:pPr eaLnBrk="1" hangingPunct="1"/>
            <a:fld id="{7264BD82-C445-4ABD-B1CD-2E8D483D5430}" type="slidenum">
              <a:rPr 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8</a:t>
            </a:fld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5" name="Picture 8" descr="C:\Users\Valentina\Desktop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55451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80728"/>
            <a:ext cx="727280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Предложения для сотрудничества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Услуги по проведению клинических исследований лекарственных средств для медицинского применения (</a:t>
            </a:r>
            <a:r>
              <a:rPr lang="en-US" sz="1400" dirty="0" smtClean="0">
                <a:latin typeface="Georgia" pitchFamily="18" charset="0"/>
              </a:rPr>
              <a:t>I-IV</a:t>
            </a:r>
            <a:r>
              <a:rPr lang="ru-RU" sz="1400" dirty="0" smtClean="0">
                <a:latin typeface="Georgia" pitchFamily="18" charset="0"/>
              </a:rPr>
              <a:t> фаз)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Услуги по проведению клинических испытаний медицинских изделий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Услуги по разработке документации для клинических исследований и клинических испытаний:</a:t>
            </a:r>
          </a:p>
          <a:p>
            <a:pPr marL="628650" lvl="1" indent="-1714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Georgia" pitchFamily="18" charset="0"/>
              </a:rPr>
              <a:t>разработка </a:t>
            </a:r>
            <a:r>
              <a:rPr lang="ru-RU" sz="1200" dirty="0" smtClean="0">
                <a:latin typeface="Georgia" pitchFamily="18" charset="0"/>
              </a:rPr>
              <a:t>Брошюры исследователя;</a:t>
            </a:r>
          </a:p>
          <a:p>
            <a:pPr marL="628650" lvl="1" indent="-1714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Georgia" pitchFamily="18" charset="0"/>
              </a:rPr>
              <a:t>разработка </a:t>
            </a:r>
            <a:r>
              <a:rPr lang="ru-RU" sz="1200" dirty="0" smtClean="0">
                <a:latin typeface="Georgia" pitchFamily="18" charset="0"/>
              </a:rPr>
              <a:t>Протокола исследования;</a:t>
            </a:r>
          </a:p>
          <a:p>
            <a:pPr marL="628650" lvl="1" indent="-1714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Georgia" pitchFamily="18" charset="0"/>
              </a:rPr>
              <a:t>разработка </a:t>
            </a:r>
            <a:r>
              <a:rPr lang="ru-RU" sz="1200" dirty="0" smtClean="0">
                <a:latin typeface="Georgia" pitchFamily="18" charset="0"/>
              </a:rPr>
              <a:t>Информированного согласия пациента;</a:t>
            </a:r>
          </a:p>
          <a:p>
            <a:pPr marL="628650" lvl="1" indent="-1714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Georgia" pitchFamily="18" charset="0"/>
              </a:rPr>
              <a:t>статистический </a:t>
            </a:r>
            <a:r>
              <a:rPr lang="ru-RU" sz="1200" dirty="0" smtClean="0">
                <a:latin typeface="Georgia" pitchFamily="18" charset="0"/>
              </a:rPr>
              <a:t>анализ результатов исследования;</a:t>
            </a:r>
          </a:p>
          <a:p>
            <a:pPr marL="628650" lvl="1" indent="-171450"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Georgia" pitchFamily="18" charset="0"/>
              </a:rPr>
              <a:t>общий </a:t>
            </a:r>
            <a:r>
              <a:rPr lang="ru-RU" sz="1200" dirty="0" smtClean="0">
                <a:latin typeface="Georgia" pitchFamily="18" charset="0"/>
              </a:rPr>
              <a:t>отчет исследования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Georgia" pitchFamily="18" charset="0"/>
              </a:rPr>
              <a:t>Подготовка врачей-исследователей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400" dirty="0" smtClean="0">
              <a:latin typeface="Georgia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Georgia" pitchFamily="18" charset="0"/>
              </a:rPr>
              <a:t>Контакты 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>
                <a:latin typeface="Georgia" pitchFamily="18" charset="0"/>
              </a:rPr>
              <a:t>Карасева Татьяна Васильевна –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>
                <a:latin typeface="Georgia" pitchFamily="18" charset="0"/>
              </a:rPr>
              <a:t>Начальник отдела экспертизы биомедицинских технологий и координации клинических исследований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Georgia" pitchFamily="18" charset="0"/>
              </a:rPr>
              <a:t>Тел.: +7 (985) 413-84-98</a:t>
            </a:r>
          </a:p>
          <a:p>
            <a:pPr algn="just">
              <a:spcBef>
                <a:spcPts val="600"/>
              </a:spcBef>
            </a:pPr>
            <a:r>
              <a:rPr lang="en-US" sz="1400" dirty="0" smtClean="0">
                <a:latin typeface="Georgia" pitchFamily="18" charset="0"/>
              </a:rPr>
              <a:t>E-mail</a:t>
            </a:r>
            <a:r>
              <a:rPr lang="ru-RU" sz="1400" dirty="0" smtClean="0">
                <a:latin typeface="Georgia" pitchFamily="18" charset="0"/>
              </a:rPr>
              <a:t>: </a:t>
            </a:r>
            <a:r>
              <a:rPr lang="en-US" sz="1400" dirty="0" smtClean="0">
                <a:latin typeface="Georgia" pitchFamily="18" charset="0"/>
              </a:rPr>
              <a:t>karaseva.7@yandex.ru</a:t>
            </a:r>
            <a:endParaRPr lang="ru-RU" sz="1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8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526</Words>
  <Application>Microsoft Office PowerPoint</Application>
  <PresentationFormat>Экран (4:3)</PresentationFormat>
  <Paragraphs>103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главные исследователи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Астрелина</cp:lastModifiedBy>
  <cp:revision>55</cp:revision>
  <dcterms:created xsi:type="dcterms:W3CDTF">2015-04-07T07:31:05Z</dcterms:created>
  <dcterms:modified xsi:type="dcterms:W3CDTF">2017-02-16T07:09:21Z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951997185</vt:i4>
  </property>
  <property fmtid="{D5CDD505-2E9C-101B-9397-08002B2CF9AE}" pid="3" name="_NewReviewCycle">
    <vt:lpwstr/>
  </property>
  <property fmtid="{D5CDD505-2E9C-101B-9397-08002B2CF9AE}" pid="4" name="_EmailSubject">
    <vt:lpwstr>Для сайта</vt:lpwstr>
  </property>
  <property fmtid="{D5CDD505-2E9C-101B-9397-08002B2CF9AE}" pid="5" name="_AuthorEmail">
    <vt:lpwstr>tkaraseva@fmbcfmba.ru</vt:lpwstr>
  </property>
  <property fmtid="{D5CDD505-2E9C-101B-9397-08002B2CF9AE}" pid="6" name="_AuthorEmailDisplayName">
    <vt:lpwstr>Карасева Татьяна Васильевна</vt:lpwstr>
  </property>
</Properties>
</file>